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5"/>
  </p:notesMasterIdLst>
  <p:sldIdLst>
    <p:sldId id="282" r:id="rId2"/>
    <p:sldId id="281" r:id="rId3"/>
    <p:sldId id="283" r:id="rId4"/>
    <p:sldId id="284" r:id="rId5"/>
    <p:sldId id="285" r:id="rId6"/>
    <p:sldId id="286" r:id="rId7"/>
    <p:sldId id="287" r:id="rId8"/>
    <p:sldId id="288" r:id="rId9"/>
    <p:sldId id="290" r:id="rId10"/>
    <p:sldId id="289" r:id="rId11"/>
    <p:sldId id="291" r:id="rId12"/>
    <p:sldId id="292" r:id="rId13"/>
    <p:sldId id="29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15202A74-163D-4B71-BBA8-E2FCD164262F}">
          <p14:sldIdLst>
            <p14:sldId id="282"/>
            <p14:sldId id="281"/>
            <p14:sldId id="283"/>
            <p14:sldId id="284"/>
            <p14:sldId id="285"/>
            <p14:sldId id="286"/>
            <p14:sldId id="287"/>
            <p14:sldId id="288"/>
            <p14:sldId id="290"/>
            <p14:sldId id="289"/>
            <p14:sldId id="291"/>
            <p14:sldId id="292"/>
            <p14:sldId id="293"/>
          </p14:sldIdLst>
        </p14:section>
        <p14:section name="Group Member 1" id="{0860697E-8C4A-43F9-A7C0-C435911657B2}">
          <p14:sldIdLst/>
        </p14:section>
        <p14:section name="Group Member 2" id="{ED02CA79-8112-418E-8BC2-0FD9B68AECB3}">
          <p14:sldIdLst/>
        </p14:section>
        <p14:section name="Group Member 3" id="{0DAD77B1-60C5-4EB2-933E-C56E97A5B2A7}">
          <p14:sldIdLst/>
        </p14:section>
        <p14:section name="General Closing" id="{4AB6C702-EE4D-4283-ACB0-770710E41A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2865" autoAdjust="0"/>
  </p:normalViewPr>
  <p:slideViewPr>
    <p:cSldViewPr snapToGrid="0">
      <p:cViewPr varScale="1">
        <p:scale>
          <a:sx n="103" d="100"/>
          <a:sy n="103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66"/>
    </p:cViewPr>
  </p:sorterViewPr>
  <p:notesViewPr>
    <p:cSldViewPr snapToGrid="0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75AAE-0936-40B9-ACF9-A981EEF95D23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B1F30-39B2-4CE2-8EF3-91F3179569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designed this template so that each member of the project team has a set of slides with its own theme. Members, here’s how you add a new slide to just your set: </a:t>
            </a:r>
          </a:p>
          <a:p>
            <a:br>
              <a:rPr lang="en-US" dirty="0"/>
            </a:br>
            <a:r>
              <a:rPr lang="en-US" dirty="0"/>
              <a:t>Mark where you want to add the slide: Select an existing one in the Thumbnails pane, click the New Slide button, then choose a layout. The new slide gets the same theme as the other slides in your set. </a:t>
            </a:r>
          </a:p>
          <a:p>
            <a:endParaRPr lang="en-US" dirty="0"/>
          </a:p>
          <a:p>
            <a:r>
              <a:rPr lang="en-US" dirty="0"/>
              <a:t>Careful! Don’t annoy your fellow presenters by accidentally changing their themes. That can happen if you choose a different theme from the Design tab, which changes all of the slides in the presentation to that look.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54613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99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4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8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287832" cy="1936423"/>
          </a:xfrm>
        </p:spPr>
        <p:txBody>
          <a:bodyPr>
            <a:normAutofit/>
          </a:bodyPr>
          <a:lstStyle/>
          <a:p>
            <a:r>
              <a:rPr lang="en-US" dirty="0"/>
              <a:t>Karen Henderson</a:t>
            </a:r>
          </a:p>
          <a:p>
            <a:r>
              <a:rPr lang="en-US" dirty="0"/>
              <a:t>Exceptional Student Service Director</a:t>
            </a:r>
          </a:p>
          <a:p>
            <a:r>
              <a:rPr lang="en-US" dirty="0"/>
              <a:t>Window Rock Unified School District</a:t>
            </a:r>
          </a:p>
          <a:p>
            <a:r>
              <a:rPr lang="en-US"/>
              <a:t>School Year 2025-2026</a:t>
            </a:r>
            <a:endParaRPr lang="en-US" dirty="0"/>
          </a:p>
        </p:txBody>
      </p:sp>
      <p:pic>
        <p:nvPicPr>
          <p:cNvPr id="4" name="Picture 3" descr="azfindlogo-300x112-300x1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16" y="2816469"/>
            <a:ext cx="7321022" cy="1175238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C1D1612-580E-9C36-EBBB-4589BAEDA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92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82">
        <p:fade/>
      </p:transition>
    </mc:Choice>
    <mc:Fallback xmlns="">
      <p:transition spd="med" advTm="13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 in Kindergarten to age 21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r>
              <a:rPr lang="en-US" dirty="0"/>
              <a:t>Vision/Hearing</a:t>
            </a:r>
          </a:p>
          <a:p>
            <a:r>
              <a:rPr lang="en-US" dirty="0"/>
              <a:t>Motor Control or Coordination</a:t>
            </a:r>
          </a:p>
          <a:p>
            <a:r>
              <a:rPr lang="en-US" dirty="0"/>
              <a:t>Behavior or Social Skills</a:t>
            </a:r>
          </a:p>
          <a:p>
            <a:r>
              <a:rPr lang="en-US" dirty="0"/>
              <a:t>Speech or Language Skills</a:t>
            </a:r>
          </a:p>
          <a:p>
            <a:r>
              <a:rPr lang="en-US" dirty="0"/>
              <a:t>Thinking or Performing Skills</a:t>
            </a:r>
          </a:p>
        </p:txBody>
      </p:sp>
      <p:pic>
        <p:nvPicPr>
          <p:cNvPr id="6146" name="Picture 2" descr="C:\Users\karenj\AppData\Local\Microsoft\Windows\Temporary Internet Files\Content.IE5\FXA2CX47\Family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1447" y="2881872"/>
            <a:ext cx="3810000" cy="2600325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D1D057-EBEF-0FED-D744-1A57E8E99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604">
        <p:fade/>
      </p:transition>
    </mc:Choice>
    <mc:Fallback xmlns="">
      <p:transition spd="med" advTm="28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 in Kindergarten to age 21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r>
              <a:rPr lang="en-US" dirty="0"/>
              <a:t>New enrollment require 45 day student screening report</a:t>
            </a:r>
          </a:p>
          <a:p>
            <a:r>
              <a:rPr lang="en-US" dirty="0"/>
              <a:t>Administrative Action</a:t>
            </a:r>
          </a:p>
          <a:p>
            <a:pPr lvl="1"/>
            <a:r>
              <a:rPr lang="en-US" dirty="0"/>
              <a:t>Current Individual Education Plan (IEP)</a:t>
            </a:r>
          </a:p>
          <a:p>
            <a:pPr lvl="1"/>
            <a:r>
              <a:rPr lang="en-US" dirty="0"/>
              <a:t>Refer to RTI (Response to Intervention) Team</a:t>
            </a:r>
          </a:p>
          <a:p>
            <a:pPr lvl="1"/>
            <a:r>
              <a:rPr lang="en-US" dirty="0"/>
              <a:t>Refer for 504 Plan</a:t>
            </a:r>
          </a:p>
          <a:p>
            <a:pPr lvl="1"/>
            <a:r>
              <a:rPr lang="en-US" dirty="0"/>
              <a:t>No action needed if student passes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D93259-43BB-7921-BF7A-8486FF956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132">
        <p:fade/>
      </p:transition>
    </mc:Choice>
    <mc:Fallback xmlns="">
      <p:transition spd="med" advTm="27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Responsibility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6509373" cy="3965315"/>
          </a:xfrm>
        </p:spPr>
        <p:txBody>
          <a:bodyPr>
            <a:normAutofit/>
          </a:bodyPr>
          <a:lstStyle/>
          <a:p>
            <a:r>
              <a:rPr lang="en-US" dirty="0"/>
              <a:t>All staff are required to:</a:t>
            </a:r>
          </a:p>
          <a:p>
            <a:pPr lvl="1"/>
            <a:r>
              <a:rPr lang="en-US" dirty="0"/>
              <a:t>Cooperate in completing 45 day screenings as designated by building administration</a:t>
            </a:r>
          </a:p>
          <a:p>
            <a:pPr lvl="1"/>
            <a:r>
              <a:rPr lang="en-US" dirty="0"/>
              <a:t>Report concerns to the Child Find Coordinator for children birth through 5</a:t>
            </a:r>
          </a:p>
          <a:p>
            <a:pPr lvl="1"/>
            <a:r>
              <a:rPr lang="en-US" dirty="0"/>
              <a:t>Report concern to building site RTI team members for children K-21</a:t>
            </a:r>
          </a:p>
          <a:p>
            <a:pPr lvl="1"/>
            <a:r>
              <a:rPr lang="en-US" dirty="0"/>
              <a:t>Refer concerned parents to Child Find dates and/or Child Find/RTI team members. </a:t>
            </a:r>
          </a:p>
        </p:txBody>
      </p:sp>
      <p:pic>
        <p:nvPicPr>
          <p:cNvPr id="7172" name="Picture 4" descr="C:\Users\karenj\AppData\Local\Microsoft\Windows\Temporary Internet Files\Content.IE5\OPFURD30\1024px-Full_Spectrum_Team_Waving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79259" y="2881435"/>
            <a:ext cx="3121152" cy="3121152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9A19E8-1CB2-2220-6896-EB42C78F7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49">
        <p:fade/>
      </p:transition>
    </mc:Choice>
    <mc:Fallback xmlns="">
      <p:transition spd="med" advTm="30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eamwork-quote-1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04746" y="525096"/>
            <a:ext cx="6060587" cy="606058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06F866-5E0A-139E-97CF-3FC824414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500">
        <p:fade/>
      </p:transition>
    </mc:Choice>
    <mc:Fallback xmlns="">
      <p:transition spd="med" advTm="2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Child Find?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The intent of Child Find is that all children birth through age 21 with delays or disabilities are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			</a:t>
            </a:r>
            <a:r>
              <a:rPr lang="en-US" u="sng" dirty="0"/>
              <a:t>LOCATED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					</a:t>
            </a:r>
            <a:r>
              <a:rPr lang="en-US" u="sng" dirty="0"/>
              <a:t>IDENTIFIED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								</a:t>
            </a:r>
            <a:r>
              <a:rPr lang="en-US" u="sng" dirty="0"/>
              <a:t>EVALUATED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to receive the supports and services they need.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7" name="Picture 3" descr="C:\Users\karenj\AppData\Local\Microsoft\Windows\Temporary Internet Files\Content.IE5\OPFURD30\students[1]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4897" y="425543"/>
            <a:ext cx="2857500" cy="1685925"/>
          </a:xfrm>
          <a:prstGeom prst="rect">
            <a:avLst/>
          </a:prstGeom>
          <a:noFill/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60A51D5-FFD8-6BE4-935A-074C6AEA8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64">
        <p:fade/>
      </p:transition>
    </mc:Choice>
    <mc:Fallback xmlns="">
      <p:transition spd="med" advTm="14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4911587" cy="41958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/>
              <a:t>All Public Education Agencies (PEA) in the state and the Arizona Early Intervention Program (</a:t>
            </a:r>
            <a:r>
              <a:rPr lang="en-US" dirty="0" err="1"/>
              <a:t>AzEIP</a:t>
            </a:r>
            <a:r>
              <a:rPr lang="en-US" dirty="0"/>
              <a:t>) are required to locate, identify, and evaluate children with disabilities who are located within their geographical boundaries, including children who are homeless, ward of the state, placed in private school.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409" y="3064106"/>
            <a:ext cx="2597450" cy="256297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E0B6EF7-636D-F18D-B119-AA1A39B96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716">
        <p:fade/>
      </p:transition>
    </mc:Choice>
    <mc:Fallback xmlns="">
      <p:transition spd="med" advTm="25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 Components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Annual review of procedures with school staff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Disseminate procedures to parents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Public awareness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Annual determination for private and home-schooled students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Referral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Screening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Tracking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Evaluation</a:t>
            </a:r>
          </a:p>
        </p:txBody>
      </p:sp>
      <p:pic>
        <p:nvPicPr>
          <p:cNvPr id="2050" name="Picture 2" descr="C:\Users\karenj\AppData\Local\Microsoft\Windows\Temporary Internet Files\Content.IE5\781KKMTZ\puzzle_4_piece_iStock_000015605519XSmall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6760" y="1181099"/>
            <a:ext cx="3305896" cy="2162736"/>
          </a:xfrm>
          <a:prstGeom prst="rect">
            <a:avLst/>
          </a:prstGeom>
          <a:noFill/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CCE22CE-870F-AA29-0A68-B87991A97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61">
        <p:fade/>
      </p:transition>
    </mc:Choice>
    <mc:Fallback xmlns="">
      <p:transition spd="med" advTm="34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 Public Awareness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7172761" cy="401910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Advertise availability of special education services for preschool and school-aged children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Advertise availability of early intervention services for children birth to 3 years old through </a:t>
            </a:r>
            <a:r>
              <a:rPr lang="en-US" dirty="0" err="1"/>
              <a:t>AzEIP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Annually provide parents and school-based staff with written Child Find Procedures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Annual consult with private school representatives and parents of parentally-placed private school children with disabilities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076" name="Picture 4" descr="C:\Users\karenj\AppData\Local\Microsoft\Windows\Temporary Internet Files\Content.IE5\781KKMTZ\create-community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6142" y="1377763"/>
            <a:ext cx="3305175" cy="329565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5F363E-185E-4493-603D-BAEE51F8D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304">
        <p:fade/>
      </p:transition>
    </mc:Choice>
    <mc:Fallback xmlns="">
      <p:transition spd="med" advTm="45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 Referral 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A child can be referred by</a:t>
            </a:r>
          </a:p>
          <a:p>
            <a:r>
              <a:rPr lang="en-US" dirty="0"/>
              <a:t>Parent/Caregiver/Relatives</a:t>
            </a:r>
          </a:p>
          <a:p>
            <a:r>
              <a:rPr lang="en-US" dirty="0"/>
              <a:t>Preschool/Daycare Centers/Head Start Centers</a:t>
            </a:r>
          </a:p>
          <a:p>
            <a:r>
              <a:rPr lang="en-US" dirty="0"/>
              <a:t>School Staff</a:t>
            </a:r>
          </a:p>
          <a:p>
            <a:r>
              <a:rPr lang="en-US" dirty="0"/>
              <a:t>Doctors/Health Providers</a:t>
            </a:r>
          </a:p>
          <a:p>
            <a:r>
              <a:rPr lang="en-US" dirty="0"/>
              <a:t>Anyone interested in the child’s developmental/educational needs</a:t>
            </a:r>
          </a:p>
        </p:txBody>
      </p:sp>
      <p:pic>
        <p:nvPicPr>
          <p:cNvPr id="4098" name="Picture 2" descr="C:\Users\karenj\AppData\Local\Microsoft\Windows\Temporary Internet Files\Content.IE5\OPFURD30\female_doctor_0515-0911-0912-5540_SMU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6023" y="5311587"/>
            <a:ext cx="1308847" cy="1308847"/>
          </a:xfrm>
          <a:prstGeom prst="rect">
            <a:avLst/>
          </a:prstGeom>
          <a:noFill/>
        </p:spPr>
      </p:pic>
      <p:pic>
        <p:nvPicPr>
          <p:cNvPr id="4099" name="Picture 3" descr="C:\Users\karenj\AppData\Local\Microsoft\Windows\Temporary Internet Files\Content.IE5\OPFURD30\teacher-never-stop-learning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77518" y="5217819"/>
            <a:ext cx="1277471" cy="1409727"/>
          </a:xfrm>
          <a:prstGeom prst="rect">
            <a:avLst/>
          </a:prstGeom>
          <a:noFill/>
        </p:spPr>
      </p:pic>
      <p:pic>
        <p:nvPicPr>
          <p:cNvPr id="4100" name="Picture 4" descr="C:\Users\karenj\AppData\Local\Microsoft\Windows\Temporary Internet Files\Content.IE5\781KKMTZ\grandma_contact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6904" y="5154986"/>
            <a:ext cx="1483462" cy="1703014"/>
          </a:xfrm>
          <a:prstGeom prst="rect">
            <a:avLst/>
          </a:prstGeom>
          <a:noFill/>
        </p:spPr>
      </p:pic>
      <p:pic>
        <p:nvPicPr>
          <p:cNvPr id="4101" name="Picture 5" descr="C:\Users\karenj\AppData\Local\Microsoft\Windows\Temporary Internet Files\Content.IE5\9B2V8ONW\school-bus-clip-art_4[1]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2925" y="5257800"/>
            <a:ext cx="1198959" cy="1447800"/>
          </a:xfrm>
          <a:prstGeom prst="rect">
            <a:avLst/>
          </a:prstGeom>
          <a:noFill/>
        </p:spPr>
      </p:pic>
      <p:pic>
        <p:nvPicPr>
          <p:cNvPr id="4102" name="Picture 6" descr="C:\Users\karenj\AppData\Local\Microsoft\Windows\Temporary Internet Files\Content.IE5\9B2V8ONW\worker[1]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290362" y="5202891"/>
            <a:ext cx="1475815" cy="1475815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86280C-0F10-3D36-5072-16585AEB1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035">
        <p:fade/>
      </p:transition>
    </mc:Choice>
    <mc:Fallback xmlns="">
      <p:transition spd="med" advTm="29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 Referral 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Referrals vary by age of child: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Birth to 3 to </a:t>
            </a:r>
            <a:r>
              <a:rPr lang="en-US" dirty="0" err="1"/>
              <a:t>AzEIP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3 to 5 District Office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K-21 Building Principal or Administrator</a:t>
            </a:r>
          </a:p>
        </p:txBody>
      </p:sp>
      <p:pic>
        <p:nvPicPr>
          <p:cNvPr id="6" name="Picture 5" descr="azeip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7277" y="1531845"/>
            <a:ext cx="2009775" cy="1714500"/>
          </a:xfrm>
          <a:prstGeom prst="rect">
            <a:avLst/>
          </a:prstGeo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486" y="4106115"/>
            <a:ext cx="2152650" cy="21240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0946F7-2C6B-2165-0DE0-C8E84C5EF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61">
        <p:fade/>
      </p:transition>
    </mc:Choice>
    <mc:Fallback xmlns="">
      <p:transition spd="med" advTm="50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 in Birth to 5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r>
              <a:rPr lang="en-US" dirty="0"/>
              <a:t>Communication</a:t>
            </a:r>
          </a:p>
          <a:p>
            <a:r>
              <a:rPr lang="en-US" dirty="0"/>
              <a:t>Cognitive</a:t>
            </a:r>
          </a:p>
          <a:p>
            <a:r>
              <a:rPr lang="en-US" dirty="0"/>
              <a:t>Social</a:t>
            </a:r>
          </a:p>
          <a:p>
            <a:r>
              <a:rPr lang="en-US" dirty="0"/>
              <a:t>Adaptive</a:t>
            </a:r>
          </a:p>
          <a:p>
            <a:r>
              <a:rPr lang="en-US" dirty="0"/>
              <a:t>Physical</a:t>
            </a:r>
          </a:p>
          <a:p>
            <a:r>
              <a:rPr lang="en-US" dirty="0"/>
              <a:t>Vision/Hearing</a:t>
            </a:r>
          </a:p>
        </p:txBody>
      </p:sp>
      <p:pic>
        <p:nvPicPr>
          <p:cNvPr id="5125" name="Picture 5" descr="C:\Users\karenj\AppData\Local\Microsoft\Windows\Temporary Internet Files\Content.IE5\9B2V8ONW\ciudadano_del_mundo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7364" y="2613213"/>
            <a:ext cx="3894044" cy="3894044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6A9668-3894-8ED4-0B7D-1E2D84AA1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446">
        <p:fade/>
      </p:transition>
    </mc:Choice>
    <mc:Fallback xmlns="">
      <p:transition spd="med" advTm="57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 Birth to Five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r>
              <a:rPr lang="en-US" dirty="0"/>
              <a:t>Referred to a specialist to screen their development</a:t>
            </a:r>
          </a:p>
          <a:p>
            <a:r>
              <a:rPr lang="en-US" dirty="0"/>
              <a:t>Evaluated further if preliminary screening identifies an area(s) of concern</a:t>
            </a:r>
          </a:p>
          <a:p>
            <a:r>
              <a:rPr lang="en-US" dirty="0"/>
              <a:t>Determined eligible – or ineligible – to receive services based on state definitions of delay or disability and need for services.</a:t>
            </a:r>
          </a:p>
        </p:txBody>
      </p:sp>
      <p:pic>
        <p:nvPicPr>
          <p:cNvPr id="9219" name="Picture 3" descr="C:\Users\karenj\AppData\Local\Microsoft\Windows\Temporary Internet Files\Content.IE5\9B2V8ONW\5_boy_artist[1]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5641" y="4792174"/>
            <a:ext cx="2682688" cy="1780042"/>
          </a:xfrm>
          <a:prstGeom prst="rect">
            <a:avLst/>
          </a:prstGeom>
          <a:noFill/>
        </p:spPr>
      </p:pic>
      <p:pic>
        <p:nvPicPr>
          <p:cNvPr id="9220" name="Picture 4" descr="C:\Users\karenj\AppData\Local\Microsoft\Windows\Temporary Internet Files\Content.IE5\OPFURD30\Baby_Boy_Oliver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917" y="4963421"/>
            <a:ext cx="2138530" cy="1419449"/>
          </a:xfrm>
          <a:prstGeom prst="rect">
            <a:avLst/>
          </a:prstGeom>
          <a:noFill/>
        </p:spPr>
      </p:pic>
      <p:pic>
        <p:nvPicPr>
          <p:cNvPr id="9221" name="Picture 5" descr="C:\Users\karenj\AppData\Local\Microsoft\Windows\Temporary Internet Files\Content.IE5\781KKMTZ\2799242490_e3d41f218a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59713" y="4902567"/>
            <a:ext cx="2523440" cy="168061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6839E7-57EE-233A-F523-1EC0BAC2B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20">
        <p:fade/>
      </p:transition>
    </mc:Choice>
    <mc:Fallback xmlns="">
      <p:transition spd="med" advTm="26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Berl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603</Words>
  <Application>Microsoft Office PowerPoint</Application>
  <PresentationFormat>Widescreen</PresentationFormat>
  <Paragraphs>90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</vt:lpstr>
      <vt:lpstr>1_Berlin</vt:lpstr>
      <vt:lpstr>PowerPoint Presentation</vt:lpstr>
      <vt:lpstr>What is Child Find?</vt:lpstr>
      <vt:lpstr>Child Find</vt:lpstr>
      <vt:lpstr>Child Find Components</vt:lpstr>
      <vt:lpstr>Child Find Public Awareness</vt:lpstr>
      <vt:lpstr>Child Find Referral Process</vt:lpstr>
      <vt:lpstr>Child Find Referral Process</vt:lpstr>
      <vt:lpstr>What to look for in Birth to 5</vt:lpstr>
      <vt:lpstr>Child Find Birth to Five</vt:lpstr>
      <vt:lpstr>What to look for in Kindergarten to age 21</vt:lpstr>
      <vt:lpstr>What to look for in Kindergarten to age 21</vt:lpstr>
      <vt:lpstr>Our Responsibility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name</dc:title>
  <dc:creator>Karen Henderson</dc:creator>
  <cp:lastModifiedBy>Karen Henderson</cp:lastModifiedBy>
  <cp:revision>33</cp:revision>
  <dcterms:created xsi:type="dcterms:W3CDTF">2014-04-17T23:07:25Z</dcterms:created>
  <dcterms:modified xsi:type="dcterms:W3CDTF">2025-07-22T16:44:44Z</dcterms:modified>
</cp:coreProperties>
</file>